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73" r:id="rId8"/>
    <p:sldId id="272" r:id="rId9"/>
    <p:sldId id="262" r:id="rId10"/>
    <p:sldId id="276" r:id="rId11"/>
    <p:sldId id="277" r:id="rId12"/>
    <p:sldId id="266" r:id="rId13"/>
    <p:sldId id="281" r:id="rId14"/>
    <p:sldId id="282" r:id="rId15"/>
    <p:sldId id="263" r:id="rId16"/>
    <p:sldId id="274" r:id="rId17"/>
    <p:sldId id="275" r:id="rId18"/>
    <p:sldId id="264" r:id="rId19"/>
    <p:sldId id="271" r:id="rId20"/>
    <p:sldId id="270" r:id="rId21"/>
    <p:sldId id="269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6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2D2D7F-81FB-4705-AD47-07F26C9CEC83}" type="doc">
      <dgm:prSet loTypeId="urn:microsoft.com/office/officeart/2005/8/layout/chevron2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0F9D2B9-1931-4886-BC90-5EC0ECC2F3E0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E15FC289-7DDB-484C-AB7B-2F9AA91F0D43}" type="parTrans" cxnId="{CE9059C9-5451-4DB2-B4B3-D16EDDCA387F}">
      <dgm:prSet/>
      <dgm:spPr/>
      <dgm:t>
        <a:bodyPr/>
        <a:lstStyle/>
        <a:p>
          <a:endParaRPr lang="en-US"/>
        </a:p>
      </dgm:t>
    </dgm:pt>
    <dgm:pt modelId="{703C0D99-E29E-4496-AB7E-61C10C2F0D36}" type="sibTrans" cxnId="{CE9059C9-5451-4DB2-B4B3-D16EDDCA387F}">
      <dgm:prSet/>
      <dgm:spPr/>
      <dgm:t>
        <a:bodyPr/>
        <a:lstStyle/>
        <a:p>
          <a:endParaRPr lang="en-US"/>
        </a:p>
      </dgm:t>
    </dgm:pt>
    <dgm:pt modelId="{D6563F5B-808B-475E-952D-0DEB19CCDAAE}">
      <dgm:prSet phldrT="[Text]"/>
      <dgm:spPr/>
      <dgm:t>
        <a:bodyPr/>
        <a:lstStyle/>
        <a:p>
          <a:r>
            <a:rPr lang="en-US" dirty="0" smtClean="0"/>
            <a:t>Background</a:t>
          </a:r>
          <a:endParaRPr lang="en-US" dirty="0"/>
        </a:p>
      </dgm:t>
    </dgm:pt>
    <dgm:pt modelId="{6AE5CF4D-4A02-486F-9EB8-9FC043FC0DBE}" type="parTrans" cxnId="{A883A44C-3281-4A79-BB3A-808CFDB1B8D2}">
      <dgm:prSet/>
      <dgm:spPr/>
      <dgm:t>
        <a:bodyPr/>
        <a:lstStyle/>
        <a:p>
          <a:endParaRPr lang="en-US"/>
        </a:p>
      </dgm:t>
    </dgm:pt>
    <dgm:pt modelId="{CA971BDB-17B7-4998-A00A-3F8C557CFB54}" type="sibTrans" cxnId="{A883A44C-3281-4A79-BB3A-808CFDB1B8D2}">
      <dgm:prSet/>
      <dgm:spPr/>
      <dgm:t>
        <a:bodyPr/>
        <a:lstStyle/>
        <a:p>
          <a:endParaRPr lang="en-US"/>
        </a:p>
      </dgm:t>
    </dgm:pt>
    <dgm:pt modelId="{5797B46C-702A-40F7-B920-360514455A97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DDC75E0F-A1B5-44BF-AE0E-E35365279B98}" type="parTrans" cxnId="{D36DDC93-90EA-4457-953B-F10202384D32}">
      <dgm:prSet/>
      <dgm:spPr/>
      <dgm:t>
        <a:bodyPr/>
        <a:lstStyle/>
        <a:p>
          <a:endParaRPr lang="en-US"/>
        </a:p>
      </dgm:t>
    </dgm:pt>
    <dgm:pt modelId="{24417AD7-16CC-43E7-AAF3-42C668CCFD7B}" type="sibTrans" cxnId="{D36DDC93-90EA-4457-953B-F10202384D32}">
      <dgm:prSet/>
      <dgm:spPr/>
      <dgm:t>
        <a:bodyPr/>
        <a:lstStyle/>
        <a:p>
          <a:endParaRPr lang="en-US"/>
        </a:p>
      </dgm:t>
    </dgm:pt>
    <dgm:pt modelId="{DB0E3C8E-CF81-4F5B-96CE-C252FC4C4517}">
      <dgm:prSet phldrT="[Text]"/>
      <dgm:spPr/>
      <dgm:t>
        <a:bodyPr/>
        <a:lstStyle/>
        <a:p>
          <a:r>
            <a:rPr lang="en-US" dirty="0" smtClean="0"/>
            <a:t>Model Inputs</a:t>
          </a:r>
          <a:endParaRPr lang="en-US" dirty="0"/>
        </a:p>
      </dgm:t>
    </dgm:pt>
    <dgm:pt modelId="{7FD6BC3F-7640-4528-8ACE-525681B62E4E}" type="parTrans" cxnId="{C4EB5476-9AC4-41EA-B90A-2F91ACCC5AB8}">
      <dgm:prSet/>
      <dgm:spPr/>
      <dgm:t>
        <a:bodyPr/>
        <a:lstStyle/>
        <a:p>
          <a:endParaRPr lang="en-US"/>
        </a:p>
      </dgm:t>
    </dgm:pt>
    <dgm:pt modelId="{F68BEC20-F2E7-42CB-B256-0B20CDDF29BC}" type="sibTrans" cxnId="{C4EB5476-9AC4-41EA-B90A-2F91ACCC5AB8}">
      <dgm:prSet/>
      <dgm:spPr/>
      <dgm:t>
        <a:bodyPr/>
        <a:lstStyle/>
        <a:p>
          <a:endParaRPr lang="en-US"/>
        </a:p>
      </dgm:t>
    </dgm:pt>
    <dgm:pt modelId="{17E3F188-FD60-4CED-ABEA-C33D3EE4578D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2782E6FA-D0AB-4FEB-BB15-288F70BC56BF}" type="parTrans" cxnId="{2D47E69E-5EA9-4A12-821A-7242A4F9CDF2}">
      <dgm:prSet/>
      <dgm:spPr/>
    </dgm:pt>
    <dgm:pt modelId="{16F9C53D-3CFA-47CE-9512-6DED21C77E5D}" type="sibTrans" cxnId="{2D47E69E-5EA9-4A12-821A-7242A4F9CDF2}">
      <dgm:prSet/>
      <dgm:spPr/>
    </dgm:pt>
    <dgm:pt modelId="{307B2204-1E2E-427A-95CA-596DA6137CCE}">
      <dgm:prSet/>
      <dgm:spPr/>
      <dgm:t>
        <a:bodyPr/>
        <a:lstStyle/>
        <a:p>
          <a:r>
            <a:rPr lang="en-US" dirty="0" smtClean="0"/>
            <a:t>The Model</a:t>
          </a:r>
          <a:endParaRPr lang="en-US" dirty="0"/>
        </a:p>
      </dgm:t>
    </dgm:pt>
    <dgm:pt modelId="{CEE96E25-D478-4763-942A-7F9C1AA4F6EC}" type="parTrans" cxnId="{072061CB-DE40-43E5-9D6D-1F41C59CC459}">
      <dgm:prSet/>
      <dgm:spPr/>
    </dgm:pt>
    <dgm:pt modelId="{96E66BA4-759F-47B2-973A-FC91928932AC}" type="sibTrans" cxnId="{072061CB-DE40-43E5-9D6D-1F41C59CC459}">
      <dgm:prSet/>
      <dgm:spPr/>
    </dgm:pt>
    <dgm:pt modelId="{BD6A07B8-C0C8-4E5A-8FD2-8B99459634EA}">
      <dgm:prSet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2FF288E3-B6AC-4DCE-84E4-0EE9BBE644B3}" type="parTrans" cxnId="{9946C3B3-7406-4116-9248-B19955F48BF3}">
      <dgm:prSet/>
      <dgm:spPr/>
    </dgm:pt>
    <dgm:pt modelId="{FD3A42E9-0472-47C8-A1D5-975994B0E5AA}" type="sibTrans" cxnId="{9946C3B3-7406-4116-9248-B19955F48BF3}">
      <dgm:prSet/>
      <dgm:spPr/>
    </dgm:pt>
    <dgm:pt modelId="{8910BBA5-35E7-4B18-826D-F34885D09F56}">
      <dgm:prSet/>
      <dgm:spPr/>
      <dgm:t>
        <a:bodyPr/>
        <a:lstStyle/>
        <a:p>
          <a:r>
            <a:rPr lang="en-US" dirty="0" smtClean="0"/>
            <a:t>Conclusion</a:t>
          </a:r>
          <a:endParaRPr lang="en-US" dirty="0"/>
        </a:p>
      </dgm:t>
    </dgm:pt>
    <dgm:pt modelId="{13FD20AC-199B-44A6-9B2F-1F89F495BC82}" type="parTrans" cxnId="{AEC0B2D3-F71E-4857-A3AA-C82C6D6F7193}">
      <dgm:prSet/>
      <dgm:spPr/>
    </dgm:pt>
    <dgm:pt modelId="{7E262C0D-70D2-444E-BECD-C0D1547446BF}" type="sibTrans" cxnId="{AEC0B2D3-F71E-4857-A3AA-C82C6D6F7193}">
      <dgm:prSet/>
      <dgm:spPr/>
    </dgm:pt>
    <dgm:pt modelId="{2FC14DFC-0BB0-49A8-93E1-DCA66468DF9E}">
      <dgm:prSet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5AB3803F-B11D-49CB-9396-9394E8339F9B}" type="parTrans" cxnId="{1418A929-4D76-4480-8A43-69468CE4B18A}">
      <dgm:prSet/>
      <dgm:spPr/>
    </dgm:pt>
    <dgm:pt modelId="{736A69B6-4A6C-4200-9674-C5710C794EAC}" type="sibTrans" cxnId="{1418A929-4D76-4480-8A43-69468CE4B18A}">
      <dgm:prSet/>
      <dgm:spPr/>
    </dgm:pt>
    <dgm:pt modelId="{DF98907B-91EB-45B8-ABC9-D2DF04FFDC95}">
      <dgm:prSet/>
      <dgm:spPr/>
      <dgm:t>
        <a:bodyPr/>
        <a:lstStyle/>
        <a:p>
          <a:r>
            <a:rPr lang="en-US" dirty="0" smtClean="0"/>
            <a:t>Formulation</a:t>
          </a:r>
          <a:endParaRPr lang="en-US" dirty="0"/>
        </a:p>
      </dgm:t>
    </dgm:pt>
    <dgm:pt modelId="{02A7FD5A-8C92-4E07-8FFD-1B6E53CEA9FB}" type="parTrans" cxnId="{98B64AFA-72D7-48D6-AA9D-754886C18405}">
      <dgm:prSet/>
      <dgm:spPr/>
    </dgm:pt>
    <dgm:pt modelId="{A720DD13-B633-492C-87F1-A672BC903693}" type="sibTrans" cxnId="{98B64AFA-72D7-48D6-AA9D-754886C18405}">
      <dgm:prSet/>
      <dgm:spPr/>
    </dgm:pt>
    <dgm:pt modelId="{8FDBE92A-A1A4-4722-B48C-B814E823A1EC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37C11E30-8851-407F-A184-5E7E89C9BE97}" type="parTrans" cxnId="{1E8AF0FA-7DE4-4F8D-83E3-676F88BE5740}">
      <dgm:prSet/>
      <dgm:spPr/>
    </dgm:pt>
    <dgm:pt modelId="{70B2EAAC-AAD7-4919-91D2-951FEC260436}" type="sibTrans" cxnId="{1E8AF0FA-7DE4-4F8D-83E3-676F88BE5740}">
      <dgm:prSet/>
      <dgm:spPr/>
    </dgm:pt>
    <dgm:pt modelId="{A1FF5ECD-AA03-4DC8-BBB6-106AAC4D8051}">
      <dgm:prSet/>
      <dgm:spPr/>
      <dgm:t>
        <a:bodyPr/>
        <a:lstStyle/>
        <a:p>
          <a:r>
            <a:rPr lang="en-US" dirty="0" smtClean="0"/>
            <a:t>An Example</a:t>
          </a:r>
          <a:endParaRPr lang="en-US" dirty="0"/>
        </a:p>
      </dgm:t>
    </dgm:pt>
    <dgm:pt modelId="{E65D6A1A-CCA9-41D3-9506-5A3B9DA72A6F}" type="parTrans" cxnId="{D2351F32-382E-41A4-9C11-8B4E8DD45331}">
      <dgm:prSet/>
      <dgm:spPr/>
    </dgm:pt>
    <dgm:pt modelId="{5EA46C8F-0F16-4080-A907-742D82DEFACD}" type="sibTrans" cxnId="{D2351F32-382E-41A4-9C11-8B4E8DD45331}">
      <dgm:prSet/>
      <dgm:spPr/>
    </dgm:pt>
    <dgm:pt modelId="{1FE4B252-939B-4112-A1BF-4E724A8F097B}" type="pres">
      <dgm:prSet presAssocID="{C62D2D7F-81FB-4705-AD47-07F26C9CEC8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7D0847-44CC-494E-AEE3-E06CFD61559D}" type="pres">
      <dgm:prSet presAssocID="{90F9D2B9-1931-4886-BC90-5EC0ECC2F3E0}" presName="composite" presStyleCnt="0"/>
      <dgm:spPr/>
    </dgm:pt>
    <dgm:pt modelId="{0E36B18A-A01F-471D-9662-A5866A6E71F7}" type="pres">
      <dgm:prSet presAssocID="{90F9D2B9-1931-4886-BC90-5EC0ECC2F3E0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1622D-C968-448B-9EEC-916A60080923}" type="pres">
      <dgm:prSet presAssocID="{90F9D2B9-1931-4886-BC90-5EC0ECC2F3E0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10821-D613-4DAF-B674-09EFC5377975}" type="pres">
      <dgm:prSet presAssocID="{703C0D99-E29E-4496-AB7E-61C10C2F0D36}" presName="sp" presStyleCnt="0"/>
      <dgm:spPr/>
    </dgm:pt>
    <dgm:pt modelId="{E7D95A59-EEE3-4BA3-A6F0-D4AAE23F366D}" type="pres">
      <dgm:prSet presAssocID="{2FC14DFC-0BB0-49A8-93E1-DCA66468DF9E}" presName="composite" presStyleCnt="0"/>
      <dgm:spPr/>
    </dgm:pt>
    <dgm:pt modelId="{EFDBA559-DE49-4B9D-A911-BB1DEBF3628F}" type="pres">
      <dgm:prSet presAssocID="{2FC14DFC-0BB0-49A8-93E1-DCA66468DF9E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56AC2-0279-48BE-9EB2-7BD8BC1437FC}" type="pres">
      <dgm:prSet presAssocID="{2FC14DFC-0BB0-49A8-93E1-DCA66468DF9E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A3C23-D8B4-4BE6-9CA9-D5688ECB1245}" type="pres">
      <dgm:prSet presAssocID="{736A69B6-4A6C-4200-9674-C5710C794EAC}" presName="sp" presStyleCnt="0"/>
      <dgm:spPr/>
    </dgm:pt>
    <dgm:pt modelId="{F3A94411-E082-4707-8B5A-8FD3C4DCF372}" type="pres">
      <dgm:prSet presAssocID="{5797B46C-702A-40F7-B920-360514455A97}" presName="composite" presStyleCnt="0"/>
      <dgm:spPr/>
    </dgm:pt>
    <dgm:pt modelId="{053A7249-9270-4EFA-9686-4A5C2E311261}" type="pres">
      <dgm:prSet presAssocID="{5797B46C-702A-40F7-B920-360514455A97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15137-50A0-4AF6-BACD-14BE47C7A973}" type="pres">
      <dgm:prSet presAssocID="{5797B46C-702A-40F7-B920-360514455A97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34DED-3D34-473A-870D-880881076441}" type="pres">
      <dgm:prSet presAssocID="{24417AD7-16CC-43E7-AAF3-42C668CCFD7B}" presName="sp" presStyleCnt="0"/>
      <dgm:spPr/>
    </dgm:pt>
    <dgm:pt modelId="{29DE6F72-F719-4782-A577-F37F24DB6468}" type="pres">
      <dgm:prSet presAssocID="{17E3F188-FD60-4CED-ABEA-C33D3EE4578D}" presName="composite" presStyleCnt="0"/>
      <dgm:spPr/>
    </dgm:pt>
    <dgm:pt modelId="{533CFC59-07ED-4F4A-8EE2-718953E573A1}" type="pres">
      <dgm:prSet presAssocID="{17E3F188-FD60-4CED-ABEA-C33D3EE4578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F379BA-4CF0-456F-A267-F4E2BD0816DF}" type="pres">
      <dgm:prSet presAssocID="{17E3F188-FD60-4CED-ABEA-C33D3EE4578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7A3EF7-66FA-4B70-AC21-0E02E5AA238B}" type="pres">
      <dgm:prSet presAssocID="{16F9C53D-3CFA-47CE-9512-6DED21C77E5D}" presName="sp" presStyleCnt="0"/>
      <dgm:spPr/>
    </dgm:pt>
    <dgm:pt modelId="{E03C53BD-D703-476F-9094-1B8596F9C543}" type="pres">
      <dgm:prSet presAssocID="{8FDBE92A-A1A4-4722-B48C-B814E823A1EC}" presName="composite" presStyleCnt="0"/>
      <dgm:spPr/>
    </dgm:pt>
    <dgm:pt modelId="{2C72F438-5DB2-44CB-8FF6-73FBF7D2F478}" type="pres">
      <dgm:prSet presAssocID="{8FDBE92A-A1A4-4722-B48C-B814E823A1EC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9F610-7614-4CC8-824E-FA5A8F99DA42}" type="pres">
      <dgm:prSet presAssocID="{8FDBE92A-A1A4-4722-B48C-B814E823A1E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835FAD-D6A1-42F8-9AA6-63A889AFE150}" type="pres">
      <dgm:prSet presAssocID="{70B2EAAC-AAD7-4919-91D2-951FEC260436}" presName="sp" presStyleCnt="0"/>
      <dgm:spPr/>
    </dgm:pt>
    <dgm:pt modelId="{D6DD2371-4516-4660-AE38-5E6ABD333DE3}" type="pres">
      <dgm:prSet presAssocID="{BD6A07B8-C0C8-4E5A-8FD2-8B99459634EA}" presName="composite" presStyleCnt="0"/>
      <dgm:spPr/>
    </dgm:pt>
    <dgm:pt modelId="{7F42840F-C91D-4AB6-B217-96D6F7C1B674}" type="pres">
      <dgm:prSet presAssocID="{BD6A07B8-C0C8-4E5A-8FD2-8B99459634E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487C2-A41D-4D05-A01B-F34D6158EF1D}" type="pres">
      <dgm:prSet presAssocID="{BD6A07B8-C0C8-4E5A-8FD2-8B99459634E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1F5FEB-71D2-4672-A6A8-335AE3D1AF2D}" type="presOf" srcId="{8910BBA5-35E7-4B18-826D-F34885D09F56}" destId="{1E9487C2-A41D-4D05-A01B-F34D6158EF1D}" srcOrd="0" destOrd="0" presId="urn:microsoft.com/office/officeart/2005/8/layout/chevron2"/>
    <dgm:cxn modelId="{C87A6875-C69A-417A-8330-8EC4ABF4CA44}" type="presOf" srcId="{90F9D2B9-1931-4886-BC90-5EC0ECC2F3E0}" destId="{0E36B18A-A01F-471D-9662-A5866A6E71F7}" srcOrd="0" destOrd="0" presId="urn:microsoft.com/office/officeart/2005/8/layout/chevron2"/>
    <dgm:cxn modelId="{CE9059C9-5451-4DB2-B4B3-D16EDDCA387F}" srcId="{C62D2D7F-81FB-4705-AD47-07F26C9CEC83}" destId="{90F9D2B9-1931-4886-BC90-5EC0ECC2F3E0}" srcOrd="0" destOrd="0" parTransId="{E15FC289-7DDB-484C-AB7B-2F9AA91F0D43}" sibTransId="{703C0D99-E29E-4496-AB7E-61C10C2F0D36}"/>
    <dgm:cxn modelId="{3FBF3BDF-9BF9-4701-A605-1847B3E46A27}" type="presOf" srcId="{BD6A07B8-C0C8-4E5A-8FD2-8B99459634EA}" destId="{7F42840F-C91D-4AB6-B217-96D6F7C1B674}" srcOrd="0" destOrd="0" presId="urn:microsoft.com/office/officeart/2005/8/layout/chevron2"/>
    <dgm:cxn modelId="{D36DDC93-90EA-4457-953B-F10202384D32}" srcId="{C62D2D7F-81FB-4705-AD47-07F26C9CEC83}" destId="{5797B46C-702A-40F7-B920-360514455A97}" srcOrd="2" destOrd="0" parTransId="{DDC75E0F-A1B5-44BF-AE0E-E35365279B98}" sibTransId="{24417AD7-16CC-43E7-AAF3-42C668CCFD7B}"/>
    <dgm:cxn modelId="{D2351F32-382E-41A4-9C11-8B4E8DD45331}" srcId="{8FDBE92A-A1A4-4722-B48C-B814E823A1EC}" destId="{A1FF5ECD-AA03-4DC8-BBB6-106AAC4D8051}" srcOrd="0" destOrd="0" parTransId="{E65D6A1A-CCA9-41D3-9506-5A3B9DA72A6F}" sibTransId="{5EA46C8F-0F16-4080-A907-742D82DEFACD}"/>
    <dgm:cxn modelId="{1A8A2FFF-42E1-440E-8A10-766C43023EC9}" type="presOf" srcId="{8FDBE92A-A1A4-4722-B48C-B814E823A1EC}" destId="{2C72F438-5DB2-44CB-8FF6-73FBF7D2F478}" srcOrd="0" destOrd="0" presId="urn:microsoft.com/office/officeart/2005/8/layout/chevron2"/>
    <dgm:cxn modelId="{4A3D7E7C-AB9C-41FA-A622-940986AF4DF1}" type="presOf" srcId="{C62D2D7F-81FB-4705-AD47-07F26C9CEC83}" destId="{1FE4B252-939B-4112-A1BF-4E724A8F097B}" srcOrd="0" destOrd="0" presId="urn:microsoft.com/office/officeart/2005/8/layout/chevron2"/>
    <dgm:cxn modelId="{98B64AFA-72D7-48D6-AA9D-754886C18405}" srcId="{2FC14DFC-0BB0-49A8-93E1-DCA66468DF9E}" destId="{DF98907B-91EB-45B8-ABC9-D2DF04FFDC95}" srcOrd="0" destOrd="0" parTransId="{02A7FD5A-8C92-4E07-8FFD-1B6E53CEA9FB}" sibTransId="{A720DD13-B633-492C-87F1-A672BC903693}"/>
    <dgm:cxn modelId="{072061CB-DE40-43E5-9D6D-1F41C59CC459}" srcId="{17E3F188-FD60-4CED-ABEA-C33D3EE4578D}" destId="{307B2204-1E2E-427A-95CA-596DA6137CCE}" srcOrd="0" destOrd="0" parTransId="{CEE96E25-D478-4763-942A-7F9C1AA4F6EC}" sibTransId="{96E66BA4-759F-47B2-973A-FC91928932AC}"/>
    <dgm:cxn modelId="{BFB4D64C-4B3F-4802-9317-EE713B1C8C3B}" type="presOf" srcId="{17E3F188-FD60-4CED-ABEA-C33D3EE4578D}" destId="{533CFC59-07ED-4F4A-8EE2-718953E573A1}" srcOrd="0" destOrd="0" presId="urn:microsoft.com/office/officeart/2005/8/layout/chevron2"/>
    <dgm:cxn modelId="{9946C3B3-7406-4116-9248-B19955F48BF3}" srcId="{C62D2D7F-81FB-4705-AD47-07F26C9CEC83}" destId="{BD6A07B8-C0C8-4E5A-8FD2-8B99459634EA}" srcOrd="5" destOrd="0" parTransId="{2FF288E3-B6AC-4DCE-84E4-0EE9BBE644B3}" sibTransId="{FD3A42E9-0472-47C8-A1D5-975994B0E5AA}"/>
    <dgm:cxn modelId="{8D83B0EE-BA7E-4EC1-8CB0-0766AF1A84C9}" type="presOf" srcId="{5797B46C-702A-40F7-B920-360514455A97}" destId="{053A7249-9270-4EFA-9686-4A5C2E311261}" srcOrd="0" destOrd="0" presId="urn:microsoft.com/office/officeart/2005/8/layout/chevron2"/>
    <dgm:cxn modelId="{1418A929-4D76-4480-8A43-69468CE4B18A}" srcId="{C62D2D7F-81FB-4705-AD47-07F26C9CEC83}" destId="{2FC14DFC-0BB0-49A8-93E1-DCA66468DF9E}" srcOrd="1" destOrd="0" parTransId="{5AB3803F-B11D-49CB-9396-9394E8339F9B}" sibTransId="{736A69B6-4A6C-4200-9674-C5710C794EAC}"/>
    <dgm:cxn modelId="{65F5F598-279C-4171-A785-E33297BA0440}" type="presOf" srcId="{A1FF5ECD-AA03-4DC8-BBB6-106AAC4D8051}" destId="{9119F610-7614-4CC8-824E-FA5A8F99DA42}" srcOrd="0" destOrd="0" presId="urn:microsoft.com/office/officeart/2005/8/layout/chevron2"/>
    <dgm:cxn modelId="{515B5990-0D86-4A28-9D09-132798A18539}" type="presOf" srcId="{2FC14DFC-0BB0-49A8-93E1-DCA66468DF9E}" destId="{EFDBA559-DE49-4B9D-A911-BB1DEBF3628F}" srcOrd="0" destOrd="0" presId="urn:microsoft.com/office/officeart/2005/8/layout/chevron2"/>
    <dgm:cxn modelId="{A883A44C-3281-4A79-BB3A-808CFDB1B8D2}" srcId="{90F9D2B9-1931-4886-BC90-5EC0ECC2F3E0}" destId="{D6563F5B-808B-475E-952D-0DEB19CCDAAE}" srcOrd="0" destOrd="0" parTransId="{6AE5CF4D-4A02-486F-9EB8-9FC043FC0DBE}" sibTransId="{CA971BDB-17B7-4998-A00A-3F8C557CFB54}"/>
    <dgm:cxn modelId="{FDFB3B71-112A-4938-9CBE-05593BB510F6}" type="presOf" srcId="{D6563F5B-808B-475E-952D-0DEB19CCDAAE}" destId="{49B1622D-C968-448B-9EEC-916A60080923}" srcOrd="0" destOrd="0" presId="urn:microsoft.com/office/officeart/2005/8/layout/chevron2"/>
    <dgm:cxn modelId="{2D47E69E-5EA9-4A12-821A-7242A4F9CDF2}" srcId="{C62D2D7F-81FB-4705-AD47-07F26C9CEC83}" destId="{17E3F188-FD60-4CED-ABEA-C33D3EE4578D}" srcOrd="3" destOrd="0" parTransId="{2782E6FA-D0AB-4FEB-BB15-288F70BC56BF}" sibTransId="{16F9C53D-3CFA-47CE-9512-6DED21C77E5D}"/>
    <dgm:cxn modelId="{3FA84202-6D72-40EA-8697-3962F2CB9F75}" type="presOf" srcId="{DB0E3C8E-CF81-4F5B-96CE-C252FC4C4517}" destId="{46815137-50A0-4AF6-BACD-14BE47C7A973}" srcOrd="0" destOrd="0" presId="urn:microsoft.com/office/officeart/2005/8/layout/chevron2"/>
    <dgm:cxn modelId="{4D514297-DCCF-420D-8C9D-7CB105BEBEC2}" type="presOf" srcId="{307B2204-1E2E-427A-95CA-596DA6137CCE}" destId="{11F379BA-4CF0-456F-A267-F4E2BD0816DF}" srcOrd="0" destOrd="0" presId="urn:microsoft.com/office/officeart/2005/8/layout/chevron2"/>
    <dgm:cxn modelId="{AEC0B2D3-F71E-4857-A3AA-C82C6D6F7193}" srcId="{BD6A07B8-C0C8-4E5A-8FD2-8B99459634EA}" destId="{8910BBA5-35E7-4B18-826D-F34885D09F56}" srcOrd="0" destOrd="0" parTransId="{13FD20AC-199B-44A6-9B2F-1F89F495BC82}" sibTransId="{7E262C0D-70D2-444E-BECD-C0D1547446BF}"/>
    <dgm:cxn modelId="{AEFCD74E-1216-4C2B-80C0-1BC213EB5916}" type="presOf" srcId="{DF98907B-91EB-45B8-ABC9-D2DF04FFDC95}" destId="{C5256AC2-0279-48BE-9EB2-7BD8BC1437FC}" srcOrd="0" destOrd="0" presId="urn:microsoft.com/office/officeart/2005/8/layout/chevron2"/>
    <dgm:cxn modelId="{C4EB5476-9AC4-41EA-B90A-2F91ACCC5AB8}" srcId="{5797B46C-702A-40F7-B920-360514455A97}" destId="{DB0E3C8E-CF81-4F5B-96CE-C252FC4C4517}" srcOrd="0" destOrd="0" parTransId="{7FD6BC3F-7640-4528-8ACE-525681B62E4E}" sibTransId="{F68BEC20-F2E7-42CB-B256-0B20CDDF29BC}"/>
    <dgm:cxn modelId="{1E8AF0FA-7DE4-4F8D-83E3-676F88BE5740}" srcId="{C62D2D7F-81FB-4705-AD47-07F26C9CEC83}" destId="{8FDBE92A-A1A4-4722-B48C-B814E823A1EC}" srcOrd="4" destOrd="0" parTransId="{37C11E30-8851-407F-A184-5E7E89C9BE97}" sibTransId="{70B2EAAC-AAD7-4919-91D2-951FEC260436}"/>
    <dgm:cxn modelId="{7190E376-7E43-4D8B-BFA9-58E91A82B694}" type="presParOf" srcId="{1FE4B252-939B-4112-A1BF-4E724A8F097B}" destId="{147D0847-44CC-494E-AEE3-E06CFD61559D}" srcOrd="0" destOrd="0" presId="urn:microsoft.com/office/officeart/2005/8/layout/chevron2"/>
    <dgm:cxn modelId="{6FC3984A-E422-4ACC-B5E5-CC9FB5D3D481}" type="presParOf" srcId="{147D0847-44CC-494E-AEE3-E06CFD61559D}" destId="{0E36B18A-A01F-471D-9662-A5866A6E71F7}" srcOrd="0" destOrd="0" presId="urn:microsoft.com/office/officeart/2005/8/layout/chevron2"/>
    <dgm:cxn modelId="{AF3462DA-4FE1-482B-A874-35CE21E3F41B}" type="presParOf" srcId="{147D0847-44CC-494E-AEE3-E06CFD61559D}" destId="{49B1622D-C968-448B-9EEC-916A60080923}" srcOrd="1" destOrd="0" presId="urn:microsoft.com/office/officeart/2005/8/layout/chevron2"/>
    <dgm:cxn modelId="{FFA3BDE0-B173-4F9F-8B4E-76163C1D59CB}" type="presParOf" srcId="{1FE4B252-939B-4112-A1BF-4E724A8F097B}" destId="{F8610821-D613-4DAF-B674-09EFC5377975}" srcOrd="1" destOrd="0" presId="urn:microsoft.com/office/officeart/2005/8/layout/chevron2"/>
    <dgm:cxn modelId="{56DF2BEC-FA29-40D9-906C-E37F6D6E8C0B}" type="presParOf" srcId="{1FE4B252-939B-4112-A1BF-4E724A8F097B}" destId="{E7D95A59-EEE3-4BA3-A6F0-D4AAE23F366D}" srcOrd="2" destOrd="0" presId="urn:microsoft.com/office/officeart/2005/8/layout/chevron2"/>
    <dgm:cxn modelId="{C9FFC9C5-16A6-49B4-AA5C-1391E6C75BBB}" type="presParOf" srcId="{E7D95A59-EEE3-4BA3-A6F0-D4AAE23F366D}" destId="{EFDBA559-DE49-4B9D-A911-BB1DEBF3628F}" srcOrd="0" destOrd="0" presId="urn:microsoft.com/office/officeart/2005/8/layout/chevron2"/>
    <dgm:cxn modelId="{2C883A6F-5F5D-4999-8367-6C5CF5C8F0E6}" type="presParOf" srcId="{E7D95A59-EEE3-4BA3-A6F0-D4AAE23F366D}" destId="{C5256AC2-0279-48BE-9EB2-7BD8BC1437FC}" srcOrd="1" destOrd="0" presId="urn:microsoft.com/office/officeart/2005/8/layout/chevron2"/>
    <dgm:cxn modelId="{B3F5A687-14CA-4272-B78F-696722DE49BE}" type="presParOf" srcId="{1FE4B252-939B-4112-A1BF-4E724A8F097B}" destId="{B39A3C23-D8B4-4BE6-9CA9-D5688ECB1245}" srcOrd="3" destOrd="0" presId="urn:microsoft.com/office/officeart/2005/8/layout/chevron2"/>
    <dgm:cxn modelId="{B1D753BD-4184-458D-8954-CEEDEEA20332}" type="presParOf" srcId="{1FE4B252-939B-4112-A1BF-4E724A8F097B}" destId="{F3A94411-E082-4707-8B5A-8FD3C4DCF372}" srcOrd="4" destOrd="0" presId="urn:microsoft.com/office/officeart/2005/8/layout/chevron2"/>
    <dgm:cxn modelId="{D6F1BA7E-5341-40B0-9629-B5FAD0BDDF96}" type="presParOf" srcId="{F3A94411-E082-4707-8B5A-8FD3C4DCF372}" destId="{053A7249-9270-4EFA-9686-4A5C2E311261}" srcOrd="0" destOrd="0" presId="urn:microsoft.com/office/officeart/2005/8/layout/chevron2"/>
    <dgm:cxn modelId="{930BB1A4-97B7-4751-A6D9-189108FE2981}" type="presParOf" srcId="{F3A94411-E082-4707-8B5A-8FD3C4DCF372}" destId="{46815137-50A0-4AF6-BACD-14BE47C7A973}" srcOrd="1" destOrd="0" presId="urn:microsoft.com/office/officeart/2005/8/layout/chevron2"/>
    <dgm:cxn modelId="{580410BC-13A9-40A0-B981-0C0097D4ACAD}" type="presParOf" srcId="{1FE4B252-939B-4112-A1BF-4E724A8F097B}" destId="{DD234DED-3D34-473A-870D-880881076441}" srcOrd="5" destOrd="0" presId="urn:microsoft.com/office/officeart/2005/8/layout/chevron2"/>
    <dgm:cxn modelId="{6B1E291F-971D-45D2-9C09-B692B321A712}" type="presParOf" srcId="{1FE4B252-939B-4112-A1BF-4E724A8F097B}" destId="{29DE6F72-F719-4782-A577-F37F24DB6468}" srcOrd="6" destOrd="0" presId="urn:microsoft.com/office/officeart/2005/8/layout/chevron2"/>
    <dgm:cxn modelId="{C04BACE0-C250-49B4-B412-133622FB09A7}" type="presParOf" srcId="{29DE6F72-F719-4782-A577-F37F24DB6468}" destId="{533CFC59-07ED-4F4A-8EE2-718953E573A1}" srcOrd="0" destOrd="0" presId="urn:microsoft.com/office/officeart/2005/8/layout/chevron2"/>
    <dgm:cxn modelId="{F4E6E9C2-EB3F-45A0-B3DC-9587FE82CEBA}" type="presParOf" srcId="{29DE6F72-F719-4782-A577-F37F24DB6468}" destId="{11F379BA-4CF0-456F-A267-F4E2BD0816DF}" srcOrd="1" destOrd="0" presId="urn:microsoft.com/office/officeart/2005/8/layout/chevron2"/>
    <dgm:cxn modelId="{C4E2DF87-FBEE-4131-904D-C4824A0085E5}" type="presParOf" srcId="{1FE4B252-939B-4112-A1BF-4E724A8F097B}" destId="{E67A3EF7-66FA-4B70-AC21-0E02E5AA238B}" srcOrd="7" destOrd="0" presId="urn:microsoft.com/office/officeart/2005/8/layout/chevron2"/>
    <dgm:cxn modelId="{9BB7F9AB-F631-4225-B20D-E1C377708870}" type="presParOf" srcId="{1FE4B252-939B-4112-A1BF-4E724A8F097B}" destId="{E03C53BD-D703-476F-9094-1B8596F9C543}" srcOrd="8" destOrd="0" presId="urn:microsoft.com/office/officeart/2005/8/layout/chevron2"/>
    <dgm:cxn modelId="{262D1E8A-EDDE-4A71-ADCF-BEB6E5A10210}" type="presParOf" srcId="{E03C53BD-D703-476F-9094-1B8596F9C543}" destId="{2C72F438-5DB2-44CB-8FF6-73FBF7D2F478}" srcOrd="0" destOrd="0" presId="urn:microsoft.com/office/officeart/2005/8/layout/chevron2"/>
    <dgm:cxn modelId="{6CDDCAED-5716-43F8-B1F6-9F9BC5AB4756}" type="presParOf" srcId="{E03C53BD-D703-476F-9094-1B8596F9C543}" destId="{9119F610-7614-4CC8-824E-FA5A8F99DA42}" srcOrd="1" destOrd="0" presId="urn:microsoft.com/office/officeart/2005/8/layout/chevron2"/>
    <dgm:cxn modelId="{8F445BB0-3AB1-404C-948F-7837B229EEC2}" type="presParOf" srcId="{1FE4B252-939B-4112-A1BF-4E724A8F097B}" destId="{6A835FAD-D6A1-42F8-9AA6-63A889AFE150}" srcOrd="9" destOrd="0" presId="urn:microsoft.com/office/officeart/2005/8/layout/chevron2"/>
    <dgm:cxn modelId="{7ECB60D2-4657-43E0-A5FC-6D7EA7E73E03}" type="presParOf" srcId="{1FE4B252-939B-4112-A1BF-4E724A8F097B}" destId="{D6DD2371-4516-4660-AE38-5E6ABD333DE3}" srcOrd="10" destOrd="0" presId="urn:microsoft.com/office/officeart/2005/8/layout/chevron2"/>
    <dgm:cxn modelId="{6C412AC4-33C1-4488-8B1C-DFFACCA5DDF0}" type="presParOf" srcId="{D6DD2371-4516-4660-AE38-5E6ABD333DE3}" destId="{7F42840F-C91D-4AB6-B217-96D6F7C1B674}" srcOrd="0" destOrd="0" presId="urn:microsoft.com/office/officeart/2005/8/layout/chevron2"/>
    <dgm:cxn modelId="{7894CA93-E1F5-4B6C-99EB-00FEAB7AEF63}" type="presParOf" srcId="{D6DD2371-4516-4660-AE38-5E6ABD333DE3}" destId="{1E9487C2-A41D-4D05-A01B-F34D6158EF1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36B18A-A01F-471D-9662-A5866A6E71F7}">
      <dsp:nvSpPr>
        <dsp:cNvPr id="0" name=""/>
        <dsp:cNvSpPr/>
      </dsp:nvSpPr>
      <dsp:spPr>
        <a:xfrm rot="5400000">
          <a:off x="-132204" y="134292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</a:t>
          </a:r>
          <a:endParaRPr lang="en-US" sz="1800" kern="1200" dirty="0"/>
        </a:p>
      </dsp:txBody>
      <dsp:txXfrm rot="5400000">
        <a:off x="-132204" y="134292"/>
        <a:ext cx="881360" cy="616952"/>
      </dsp:txXfrm>
    </dsp:sp>
    <dsp:sp modelId="{49B1622D-C968-448B-9EEC-916A60080923}">
      <dsp:nvSpPr>
        <dsp:cNvPr id="0" name=""/>
        <dsp:cNvSpPr/>
      </dsp:nvSpPr>
      <dsp:spPr>
        <a:xfrm rot="5400000">
          <a:off x="3771709" y="-3152668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Background</a:t>
          </a:r>
          <a:endParaRPr lang="en-US" sz="3500" kern="1200" dirty="0"/>
        </a:p>
      </dsp:txBody>
      <dsp:txXfrm rot="5400000">
        <a:off x="3771709" y="-3152668"/>
        <a:ext cx="572884" cy="6882397"/>
      </dsp:txXfrm>
    </dsp:sp>
    <dsp:sp modelId="{EFDBA559-DE49-4B9D-A911-BB1DEBF3628F}">
      <dsp:nvSpPr>
        <dsp:cNvPr id="0" name=""/>
        <dsp:cNvSpPr/>
      </dsp:nvSpPr>
      <dsp:spPr>
        <a:xfrm rot="5400000">
          <a:off x="-132204" y="917304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</a:t>
          </a:r>
          <a:endParaRPr lang="en-US" sz="1800" kern="1200" dirty="0"/>
        </a:p>
      </dsp:txBody>
      <dsp:txXfrm rot="5400000">
        <a:off x="-132204" y="917304"/>
        <a:ext cx="881360" cy="616952"/>
      </dsp:txXfrm>
    </dsp:sp>
    <dsp:sp modelId="{C5256AC2-0279-48BE-9EB2-7BD8BC1437FC}">
      <dsp:nvSpPr>
        <dsp:cNvPr id="0" name=""/>
        <dsp:cNvSpPr/>
      </dsp:nvSpPr>
      <dsp:spPr>
        <a:xfrm rot="5400000">
          <a:off x="3771709" y="-2369655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Formulation</a:t>
          </a:r>
          <a:endParaRPr lang="en-US" sz="3500" kern="1200" dirty="0"/>
        </a:p>
      </dsp:txBody>
      <dsp:txXfrm rot="5400000">
        <a:off x="3771709" y="-2369655"/>
        <a:ext cx="572884" cy="6882397"/>
      </dsp:txXfrm>
    </dsp:sp>
    <dsp:sp modelId="{053A7249-9270-4EFA-9686-4A5C2E311261}">
      <dsp:nvSpPr>
        <dsp:cNvPr id="0" name=""/>
        <dsp:cNvSpPr/>
      </dsp:nvSpPr>
      <dsp:spPr>
        <a:xfrm rot="5400000">
          <a:off x="-132204" y="1700317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</a:t>
          </a:r>
          <a:endParaRPr lang="en-US" sz="1800" kern="1200" dirty="0"/>
        </a:p>
      </dsp:txBody>
      <dsp:txXfrm rot="5400000">
        <a:off x="-132204" y="1700317"/>
        <a:ext cx="881360" cy="616952"/>
      </dsp:txXfrm>
    </dsp:sp>
    <dsp:sp modelId="{46815137-50A0-4AF6-BACD-14BE47C7A973}">
      <dsp:nvSpPr>
        <dsp:cNvPr id="0" name=""/>
        <dsp:cNvSpPr/>
      </dsp:nvSpPr>
      <dsp:spPr>
        <a:xfrm rot="5400000">
          <a:off x="3771709" y="-1586643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Model Inputs</a:t>
          </a:r>
          <a:endParaRPr lang="en-US" sz="3500" kern="1200" dirty="0"/>
        </a:p>
      </dsp:txBody>
      <dsp:txXfrm rot="5400000">
        <a:off x="3771709" y="-1586643"/>
        <a:ext cx="572884" cy="6882397"/>
      </dsp:txXfrm>
    </dsp:sp>
    <dsp:sp modelId="{533CFC59-07ED-4F4A-8EE2-718953E573A1}">
      <dsp:nvSpPr>
        <dsp:cNvPr id="0" name=""/>
        <dsp:cNvSpPr/>
      </dsp:nvSpPr>
      <dsp:spPr>
        <a:xfrm rot="5400000">
          <a:off x="-132204" y="2483330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</a:t>
          </a:r>
          <a:endParaRPr lang="en-US" sz="1800" kern="1200" dirty="0"/>
        </a:p>
      </dsp:txBody>
      <dsp:txXfrm rot="5400000">
        <a:off x="-132204" y="2483330"/>
        <a:ext cx="881360" cy="616952"/>
      </dsp:txXfrm>
    </dsp:sp>
    <dsp:sp modelId="{11F379BA-4CF0-456F-A267-F4E2BD0816DF}">
      <dsp:nvSpPr>
        <dsp:cNvPr id="0" name=""/>
        <dsp:cNvSpPr/>
      </dsp:nvSpPr>
      <dsp:spPr>
        <a:xfrm rot="5400000">
          <a:off x="3771709" y="-803630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The Model</a:t>
          </a:r>
          <a:endParaRPr lang="en-US" sz="3500" kern="1200" dirty="0"/>
        </a:p>
      </dsp:txBody>
      <dsp:txXfrm rot="5400000">
        <a:off x="3771709" y="-803630"/>
        <a:ext cx="572884" cy="6882397"/>
      </dsp:txXfrm>
    </dsp:sp>
    <dsp:sp modelId="{2C72F438-5DB2-44CB-8FF6-73FBF7D2F478}">
      <dsp:nvSpPr>
        <dsp:cNvPr id="0" name=""/>
        <dsp:cNvSpPr/>
      </dsp:nvSpPr>
      <dsp:spPr>
        <a:xfrm rot="5400000">
          <a:off x="-132204" y="3266342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</a:t>
          </a:r>
          <a:endParaRPr lang="en-US" sz="1800" kern="1200" dirty="0"/>
        </a:p>
      </dsp:txBody>
      <dsp:txXfrm rot="5400000">
        <a:off x="-132204" y="3266342"/>
        <a:ext cx="881360" cy="616952"/>
      </dsp:txXfrm>
    </dsp:sp>
    <dsp:sp modelId="{9119F610-7614-4CC8-824E-FA5A8F99DA42}">
      <dsp:nvSpPr>
        <dsp:cNvPr id="0" name=""/>
        <dsp:cNvSpPr/>
      </dsp:nvSpPr>
      <dsp:spPr>
        <a:xfrm rot="5400000">
          <a:off x="3771709" y="-20617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An Example</a:t>
          </a:r>
          <a:endParaRPr lang="en-US" sz="3500" kern="1200" dirty="0"/>
        </a:p>
      </dsp:txBody>
      <dsp:txXfrm rot="5400000">
        <a:off x="3771709" y="-20617"/>
        <a:ext cx="572884" cy="6882397"/>
      </dsp:txXfrm>
    </dsp:sp>
    <dsp:sp modelId="{7F42840F-C91D-4AB6-B217-96D6F7C1B674}">
      <dsp:nvSpPr>
        <dsp:cNvPr id="0" name=""/>
        <dsp:cNvSpPr/>
      </dsp:nvSpPr>
      <dsp:spPr>
        <a:xfrm rot="5400000">
          <a:off x="-132204" y="4049355"/>
          <a:ext cx="881360" cy="61695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6</a:t>
          </a:r>
          <a:endParaRPr lang="en-US" sz="1800" kern="1200" dirty="0"/>
        </a:p>
      </dsp:txBody>
      <dsp:txXfrm rot="5400000">
        <a:off x="-132204" y="4049355"/>
        <a:ext cx="881360" cy="616952"/>
      </dsp:txXfrm>
    </dsp:sp>
    <dsp:sp modelId="{1E9487C2-A41D-4D05-A01B-F34D6158EF1D}">
      <dsp:nvSpPr>
        <dsp:cNvPr id="0" name=""/>
        <dsp:cNvSpPr/>
      </dsp:nvSpPr>
      <dsp:spPr>
        <a:xfrm rot="5400000">
          <a:off x="3771709" y="762394"/>
          <a:ext cx="572884" cy="6882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Conclusion</a:t>
          </a:r>
          <a:endParaRPr lang="en-US" sz="3500" kern="1200" dirty="0"/>
        </a:p>
      </dsp:txBody>
      <dsp:txXfrm rot="5400000">
        <a:off x="3771709" y="762394"/>
        <a:ext cx="572884" cy="6882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275BF3C-7F96-4638-A956-4D8C9BE285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7D7B994-C995-42C6-B178-AD224BA6E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590800"/>
            <a:ext cx="7406640" cy="3200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Decision Models Final Project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Tashina Charagi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Kaitlyn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Jain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Stephanie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Mandell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Audrey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Pinn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6172200"/>
            <a:ext cx="3276600" cy="457200"/>
          </a:xfrm>
        </p:spPr>
        <p:txBody>
          <a:bodyPr/>
          <a:lstStyle/>
          <a:p>
            <a:r>
              <a:rPr lang="en-US" dirty="0" smtClean="0"/>
              <a:t>May 4, 2011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1828800"/>
            <a:ext cx="7406640" cy="17526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Optimal Debt Repayment Plan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15025" y="3914775"/>
            <a:ext cx="322897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Inputs – Rent and Mortgage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599"/>
            <a:ext cx="8153400" cy="548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Model Inputs – Mortgage Rate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85875"/>
            <a:ext cx="68580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Tools Used for Mortgage: Crystal 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Yearly changes in historical T-Bill rates were “fitted” to a plot, with a mean and standard deviation </a:t>
            </a:r>
          </a:p>
          <a:p>
            <a:r>
              <a:rPr lang="en-US" dirty="0" smtClean="0"/>
              <a:t>Rate changes were predicted based on this fit for the next 30 years</a:t>
            </a:r>
          </a:p>
          <a:p>
            <a:r>
              <a:rPr lang="en-US" dirty="0" smtClean="0"/>
              <a:t>The rates from this trial were used to calculate mortgage rates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Tools Used for Mortgage: Crystal Ball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848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Mortgage/Rent calculations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99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Inputs – Marriage &amp; Children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81650" y="2943225"/>
            <a:ext cx="35623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User Inputs: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Number of children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Spacing of children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Year after graduation that the first kid will hopefully be born</a:t>
            </a:r>
          </a:p>
          <a:p>
            <a:pPr>
              <a:buNone/>
            </a:pPr>
            <a:r>
              <a:rPr lang="en-US" dirty="0" smtClean="0"/>
              <a:t>Assumptions and Constraints: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Average cost/child using national data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 It is cheaper to have child #2 than #1; still cheaper to have child # 3 than #2</a:t>
            </a:r>
          </a:p>
          <a:p>
            <a:pPr marL="596646" indent="-514350">
              <a:buNone/>
            </a:pPr>
            <a:r>
              <a:rPr lang="en-US" dirty="0" smtClean="0"/>
              <a:t>Output:</a:t>
            </a:r>
          </a:p>
          <a:p>
            <a:pPr marL="596646" indent="-514350">
              <a:buNone/>
            </a:pPr>
            <a:r>
              <a:rPr lang="en-US" dirty="0" smtClean="0"/>
              <a:t>How much per year total children will cost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076324"/>
            <a:ext cx="785737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Children Calculations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498080" cy="1143000"/>
          </a:xfrm>
        </p:spPr>
        <p:txBody>
          <a:bodyPr/>
          <a:lstStyle/>
          <a:p>
            <a:r>
              <a:rPr lang="en-US" dirty="0" smtClean="0"/>
              <a:t>Child Calculations Cont.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854074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Model Inputs – Retirement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26495" y="4267200"/>
            <a:ext cx="381750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143000" y="1219200"/>
            <a:ext cx="7391400" cy="5410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 Inputs: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 of salary user would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like to save for retirement in a 401(k) or IRA retirement vehicle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Employer match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Assumptions:</a:t>
            </a:r>
          </a:p>
          <a:p>
            <a:pPr marL="87096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 will only </a:t>
            </a:r>
            <a:r>
              <a:rPr lang="en-US" sz="2800" dirty="0" smtClean="0"/>
              <a:t>save a portion of his/her salary for retirement, not his/her bonus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70966" lvl="1" indent="-514350">
              <a:spcBef>
                <a:spcPts val="550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2800" dirty="0" smtClean="0"/>
              <a:t>Contribution limits based on current IRS tax law. In 2010, the 401(k) contribution limit was $16,500. After 2010, the total maximum contribution limit will increase in increments of $500 based on changes in the cost of living as measured by the inflation index. </a:t>
            </a:r>
          </a:p>
          <a:p>
            <a:pPr marL="870966" lvl="1" indent="-514350">
              <a:spcBef>
                <a:spcPts val="550"/>
              </a:spcBef>
              <a:buClr>
                <a:schemeClr val="accent1"/>
              </a:buClr>
              <a:buFont typeface="+mj-lt"/>
              <a:buAutoNum type="arabicPeriod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inflation and the cost of living increases were 2% per year.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Output :</a:t>
            </a:r>
          </a:p>
          <a:p>
            <a:pPr marL="87096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Yearly savings for retirement</a:t>
            </a: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497" y="1321134"/>
            <a:ext cx="8323504" cy="421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The Spreadsheet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686800" cy="381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800" dirty="0" smtClean="0"/>
              <a:t>Top Line Revenue - Decision Variables which cost money = CF (discounted back at COD)</a:t>
            </a:r>
            <a:endParaRPr lang="en-US" sz="1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638800"/>
            <a:ext cx="83058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Balancing our constraints</a:t>
            </a:r>
          </a:p>
          <a:p>
            <a:r>
              <a:rPr lang="en-US" dirty="0" smtClean="0"/>
              <a:t>Computing taxes</a:t>
            </a:r>
          </a:p>
          <a:p>
            <a:r>
              <a:rPr lang="en-US" dirty="0" smtClean="0"/>
              <a:t>It was difficult to decide if paying down debt should be given primary importance in the model, or if it should have equal weight along with other life decisions.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002" y="1219200"/>
            <a:ext cx="8928998" cy="548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07809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2057400"/>
            <a:ext cx="7524750" cy="281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1"/>
            <a:ext cx="7877175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021" y="1219200"/>
            <a:ext cx="81017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1676400"/>
            <a:ext cx="9134475" cy="3809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1509712"/>
            <a:ext cx="9134475" cy="4662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2643188"/>
            <a:ext cx="9134475" cy="2767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2643188"/>
            <a:ext cx="9134475" cy="2767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5498592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We are all students who have paid NYU Stern near $100k for a priceless education</a:t>
            </a:r>
          </a:p>
          <a:p>
            <a:r>
              <a:rPr lang="en-US" dirty="0" smtClean="0"/>
              <a:t>Many of us have taken more than $150k in loans for tuition and living expenses</a:t>
            </a:r>
          </a:p>
          <a:p>
            <a:r>
              <a:rPr lang="en-US" dirty="0" smtClean="0"/>
              <a:t>Loan payments will start six months after graduation in November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0"/>
            <a:ext cx="2438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John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Jane Stern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" y="2233612"/>
            <a:ext cx="9258300" cy="3633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WE OVERPAID!!!!!!!!!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Prioritize </a:t>
            </a:r>
            <a:r>
              <a:rPr lang="en-US" dirty="0" smtClean="0"/>
              <a:t>your goals</a:t>
            </a:r>
          </a:p>
          <a:p>
            <a:r>
              <a:rPr lang="en-US" dirty="0" smtClean="0"/>
              <a:t>All things being equal, pay off highest interest debt </a:t>
            </a:r>
            <a:r>
              <a:rPr lang="en-US" dirty="0" smtClean="0"/>
              <a:t>first</a:t>
            </a:r>
          </a:p>
          <a:p>
            <a:r>
              <a:rPr lang="en-US" dirty="0" smtClean="0"/>
              <a:t>But, always put aside something for a rainy day!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 smtClean="0"/>
              <a:t>Primary Tools Used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Solver &amp; Crystal Ball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Managerial Objective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Optimize debt repayment schedule given our other yearly revenues and expenses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Decision Variable: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How much of our yearly income to spend towards loan repayment vs. saving for retirement or saving for a house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/>
          <a:lstStyle/>
          <a:p>
            <a:r>
              <a:rPr lang="en-US" dirty="0" smtClean="0"/>
              <a:t>Model Inputs – Job Salary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48375" y="3267075"/>
            <a:ext cx="30956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User Inputs: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Starting salary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Signing bonus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Year end bonus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Number of years user expects to remain at first “ball-buster” job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Salary and bonus expectations once 2nd post-grad school job is obtained.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Previous savings</a:t>
            </a:r>
          </a:p>
          <a:p>
            <a:pPr>
              <a:buNone/>
            </a:pPr>
            <a:r>
              <a:rPr lang="en-US" dirty="0" smtClean="0"/>
              <a:t>Assumptions &amp; Constraints: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4% growth rate used for salaries and year end bonuses based on national data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New York State taxes were applied</a:t>
            </a:r>
          </a:p>
          <a:p>
            <a:pPr>
              <a:buNone/>
            </a:pPr>
            <a:r>
              <a:rPr lang="en-US" dirty="0" smtClean="0"/>
              <a:t>Output:</a:t>
            </a:r>
          </a:p>
          <a:p>
            <a:pPr>
              <a:buNone/>
            </a:pPr>
            <a:r>
              <a:rPr lang="en-US" dirty="0" smtClean="0"/>
              <a:t>Top line revenue from which debt and other expenses are deducted.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4000500"/>
            <a:ext cx="2819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/>
          <a:lstStyle/>
          <a:p>
            <a:r>
              <a:rPr lang="en-US" dirty="0" smtClean="0"/>
              <a:t>Model Inputs – Loan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4676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User Inputs:  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Amount borrowed per year for each type of federal loan - FAFSA subsidized, unsubsidized and Graduate Plus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Amount borrowed for private loans and interest rate</a:t>
            </a:r>
          </a:p>
          <a:p>
            <a:pPr>
              <a:buNone/>
            </a:pPr>
            <a:r>
              <a:rPr lang="en-US" dirty="0" smtClean="0"/>
              <a:t>Assumptions &amp; Constraints: 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Federal loans are paid back within 20 years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Minimum payments are $600/ yr (Source: Financial Aid office)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Private loans are paid back within 12 years due to stricter requirements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Minimum private payments/yr = Total Due/10 years *90% </a:t>
            </a:r>
          </a:p>
          <a:p>
            <a:pPr marL="596646" indent="-514350">
              <a:buNone/>
            </a:pPr>
            <a:r>
              <a:rPr lang="en-US" dirty="0" smtClean="0"/>
              <a:t>Output:</a:t>
            </a:r>
          </a:p>
          <a:p>
            <a:pPr marL="596646" indent="-514350">
              <a:buNone/>
            </a:pPr>
            <a:r>
              <a:rPr lang="en-US" dirty="0" smtClean="0"/>
              <a:t>Decision variable of how much debt to pay back per year for each type of debt.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5800"/>
            <a:ext cx="8928742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267200"/>
            <a:ext cx="87249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Inputs – Living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User inputs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Budgetary information on utilities, groceries, health costs,  transportation, etc</a:t>
            </a:r>
          </a:p>
          <a:p>
            <a:pPr marL="596646" indent="-514350">
              <a:buNone/>
            </a:pPr>
            <a:r>
              <a:rPr lang="en-US" dirty="0" smtClean="0"/>
              <a:t>Assumptions and Constraints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Living expenses grow at the cost of inflation</a:t>
            </a:r>
          </a:p>
          <a:p>
            <a:pPr>
              <a:buNone/>
            </a:pPr>
            <a:r>
              <a:rPr lang="en-US" dirty="0" smtClean="0"/>
              <a:t>Output: A baseline of necessary basic living expenses that was used as a constraint in our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Inputs – Rent and Mortgage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86500" y="10668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391400" cy="5410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User Inputs: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Year in which user plans to buy a house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Rent per month in the meantime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Total amount to be spent on the house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Down payment % planned for the house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Type and term of mortgage preferred</a:t>
            </a:r>
          </a:p>
          <a:p>
            <a:pPr>
              <a:buNone/>
            </a:pPr>
            <a:r>
              <a:rPr lang="en-US" dirty="0" smtClean="0"/>
              <a:t>Assumptions: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The rent increases by a fixed percentage per year to a cap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Mortgage interest rate floats a certain percentage above current T-Bill rate, based on type and term of mortgage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Crystal Ball is used to predict future T-Bill rates</a:t>
            </a:r>
          </a:p>
          <a:p>
            <a:pPr>
              <a:buNone/>
            </a:pPr>
            <a:r>
              <a:rPr lang="en-US" dirty="0" smtClean="0"/>
              <a:t>Output :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Yearly expenditure on rent or mortgage</a:t>
            </a:r>
          </a:p>
          <a:p>
            <a:pPr marL="596646" indent="-514350"/>
            <a:endParaRPr lang="en-US" dirty="0" smtClean="0"/>
          </a:p>
          <a:p>
            <a:pPr marL="916686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660</TotalTime>
  <Words>816</Words>
  <Application>Microsoft Office PowerPoint</Application>
  <PresentationFormat>On-screen Show (4:3)</PresentationFormat>
  <Paragraphs>124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Solstice</vt:lpstr>
      <vt:lpstr>Decision Models Final Project  Tashina Charagi Kaitlyn Jain Stephanie Mandell Audrey Pinn</vt:lpstr>
      <vt:lpstr>Agenda</vt:lpstr>
      <vt:lpstr>Background</vt:lpstr>
      <vt:lpstr>Formulation</vt:lpstr>
      <vt:lpstr>Model Inputs – Job Salary</vt:lpstr>
      <vt:lpstr>Model Inputs – Loan Terms</vt:lpstr>
      <vt:lpstr>Slide 7</vt:lpstr>
      <vt:lpstr>Model Inputs – Living Expenses</vt:lpstr>
      <vt:lpstr>Model Inputs – Rent and Mortgage</vt:lpstr>
      <vt:lpstr>Model Inputs – Rent and Mortgage</vt:lpstr>
      <vt:lpstr>Model Inputs – Mortgage Rate</vt:lpstr>
      <vt:lpstr>Tools Used for Mortgage: Crystal Ball</vt:lpstr>
      <vt:lpstr>Tools Used for Mortgage: Crystal Ball</vt:lpstr>
      <vt:lpstr>Mortgage/Rent calculations</vt:lpstr>
      <vt:lpstr>Model Inputs – Marriage &amp; Children</vt:lpstr>
      <vt:lpstr>Children Calculations</vt:lpstr>
      <vt:lpstr>Child Calculations Cont.</vt:lpstr>
      <vt:lpstr>Model Inputs – Retirement</vt:lpstr>
      <vt:lpstr>The Spreadsheet</vt:lpstr>
      <vt:lpstr>Challenges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Example: John or Jane Stern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Models Final Project  Tashina Charagi Kaitlyn Jain Stephanie Mandell Audrey Pinn</dc:title>
  <dc:creator>Tashina Charagi</dc:creator>
  <cp:lastModifiedBy>Tashina Charagi</cp:lastModifiedBy>
  <cp:revision>55</cp:revision>
  <dcterms:created xsi:type="dcterms:W3CDTF">2011-04-30T19:37:23Z</dcterms:created>
  <dcterms:modified xsi:type="dcterms:W3CDTF">2011-05-04T12:52:17Z</dcterms:modified>
</cp:coreProperties>
</file>